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9"/>
  </p:notesMasterIdLst>
  <p:sldIdLst>
    <p:sldId id="256" r:id="rId3"/>
    <p:sldId id="257" r:id="rId4"/>
    <p:sldId id="259" r:id="rId5"/>
    <p:sldId id="260" r:id="rId6"/>
    <p:sldId id="261" r:id="rId7"/>
    <p:sldId id="25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89860" autoAdjust="0"/>
  </p:normalViewPr>
  <p:slideViewPr>
    <p:cSldViewPr>
      <p:cViewPr varScale="1">
        <p:scale>
          <a:sx n="74" d="100"/>
          <a:sy n="74" d="100"/>
        </p:scale>
        <p:origin x="129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FFA529-C5A1-460B-BA46-BF904EAE20BB}" type="datetimeFigureOut">
              <a:rPr lang="en-US" smtClean="0"/>
              <a:t>6/11/2016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9E2F44-8237-4FE1-8158-66FD10459920}" type="slidenum">
              <a:rPr lang="en-US" smtClean="0"/>
              <a:t>‹nr.›</a:t>
            </a:fld>
            <a:endParaRPr lang="en-US"/>
          </a:p>
        </p:txBody>
      </p:sp>
    </p:spTree>
    <p:extLst>
      <p:ext uri="{BB962C8B-B14F-4D97-AF65-F5344CB8AC3E}">
        <p14:creationId xmlns:p14="http://schemas.microsoft.com/office/powerpoint/2010/main" val="1559776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kern="1200" dirty="0" smtClean="0">
              <a:solidFill>
                <a:schemeClr val="tx1"/>
              </a:solidFill>
              <a:effectLst/>
              <a:latin typeface="+mn-lt"/>
              <a:ea typeface="+mn-ea"/>
              <a:cs typeface="+mn-cs"/>
            </a:endParaRPr>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780549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nl-NL" smtClean="0"/>
              <a:t>Klik om de stijl te bewerken</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a:p>
        </p:txBody>
      </p:sp>
      <p:sp>
        <p:nvSpPr>
          <p:cNvPr id="4" name="Date Placeholder 3"/>
          <p:cNvSpPr>
            <a:spLocks noGrp="1"/>
          </p:cNvSpPr>
          <p:nvPr>
            <p:ph type="dt" sz="half" idx="10"/>
          </p:nvPr>
        </p:nvSpPr>
        <p:spPr/>
        <p:txBody>
          <a:bodyPr/>
          <a:lstStyle/>
          <a:p>
            <a:fld id="{F5EF05EF-6168-407F-8025-E41839E12504}" type="datetimeFigureOut">
              <a:rPr lang="en-US" smtClean="0"/>
              <a:pPr/>
              <a:t>6/11/2016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tx1"/>
            </a:gs>
            <a:gs pos="100000">
              <a:schemeClr val="tx1">
                <a:lumMod val="50000"/>
                <a:lumOff val="5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EF05EF-6168-407F-8025-E41839E12504}" type="datetimeFigureOut">
              <a:rPr lang="en-US" smtClean="0"/>
              <a:pPr/>
              <a:t>6/11/2016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C692C-4F2D-45F6-A9A8-8A3A8FE27806}" type="slidenum">
              <a:rPr lang="en-US" smtClean="0"/>
              <a:pPr/>
              <a:t>‹nr.›</a:t>
            </a:fld>
            <a:endParaRPr lang="en-US"/>
          </a:p>
        </p:txBody>
      </p:sp>
    </p:spTree>
    <p:extLst>
      <p:ext uri="{BB962C8B-B14F-4D97-AF65-F5344CB8AC3E}">
        <p14:creationId xmlns:p14="http://schemas.microsoft.com/office/powerpoint/2010/main" val="1672651158"/>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242044" y="1340768"/>
            <a:ext cx="4108818" cy="923330"/>
          </a:xfrm>
          <a:prstGeom prst="rect">
            <a:avLst/>
          </a:prstGeom>
          <a:noFill/>
        </p:spPr>
        <p:txBody>
          <a:bodyPr wrap="none" rtlCol="0">
            <a:spAutoFit/>
          </a:bodyPr>
          <a:lstStyle/>
          <a:p>
            <a:pPr algn="ctr"/>
            <a:r>
              <a:rPr lang="nl-NL" sz="540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Arial" pitchFamily="34" charset="0"/>
                <a:cs typeface="Arial" pitchFamily="34" charset="0"/>
              </a:rPr>
              <a:t>Cyberpesten</a:t>
            </a:r>
            <a:endParaRPr lang="nl-NL" sz="400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Arial" pitchFamily="34" charset="0"/>
              <a:cs typeface="Arial" pitchFamily="34" charset="0"/>
            </a:endParaRPr>
          </a:p>
        </p:txBody>
      </p:sp>
      <p:cxnSp>
        <p:nvCxnSpPr>
          <p:cNvPr id="24" name="Straight Connector 23"/>
          <p:cNvCxnSpPr/>
          <p:nvPr/>
        </p:nvCxnSpPr>
        <p:spPr>
          <a:xfrm rot="5400000">
            <a:off x="1143000" y="3429000"/>
            <a:ext cx="6858000" cy="1588"/>
          </a:xfrm>
          <a:prstGeom prst="line">
            <a:avLst/>
          </a:prstGeom>
          <a:ln w="25400">
            <a:solidFill>
              <a:schemeClr val="tx1"/>
            </a:solidFill>
          </a:ln>
          <a:effectLst>
            <a:glow rad="63500">
              <a:schemeClr val="bg1">
                <a:lumMod val="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5790406" y="3429000"/>
            <a:ext cx="6858000" cy="1588"/>
          </a:xfrm>
          <a:prstGeom prst="line">
            <a:avLst/>
          </a:prstGeom>
          <a:ln w="25400">
            <a:solidFill>
              <a:schemeClr val="tx1"/>
            </a:solidFill>
          </a:ln>
          <a:effectLst>
            <a:glow rad="63500">
              <a:schemeClr val="bg1">
                <a:lumMod val="75000"/>
                <a:alpha val="40000"/>
              </a:schemeClr>
            </a:glow>
          </a:effectLst>
        </p:spPr>
        <p:style>
          <a:lnRef idx="1">
            <a:schemeClr val="accent1"/>
          </a:lnRef>
          <a:fillRef idx="0">
            <a:schemeClr val="accent1"/>
          </a:fillRef>
          <a:effectRef idx="0">
            <a:schemeClr val="accent1"/>
          </a:effectRef>
          <a:fontRef idx="minor">
            <a:schemeClr val="tx1"/>
          </a:fontRef>
        </p:style>
      </p:cxnSp>
      <p:sp>
        <p:nvSpPr>
          <p:cNvPr id="3" name="AutoShape 2" descr="data:image/jpeg;base64,/9j/4AAQSkZJRgABAQAAAQABAAD/2wCEAAkGBxMTEhUTExMVFhUWGR0XGBgXGRkYHhgfIBcYGBsaGBgaHyghGR4nIB0iIjEiJikrLi4wIB8zODMtNystLisBCgoKDg0OFw4PFi0lHyU3Nzc3MSs3Ny4sNys3Lzg3LjM3Nys4KysyNzctKzcrNys3KzcyNzcwNysrKzgtKzgtOP/AABEIAJoA0AMBIgACEQEDEQH/xAAcAAABBQEBAQAAAAAAAAAAAAAGAgMEBQcAAQj/xABCEAACAQMCAwUGBAQDBgcBAAABAgMABBESIQUxQQYTIlFhBzJxgZGhFCOx8EJSwdEVcrIkM0NiguE0U2NzosLxJf/EABcBAQEBAQAAAAAAAAAAAAAAAAABBQT/xAAbEQEBAAMBAQEAAAAAAAAAAAAAAQIDEcFRIf/aAAwDAQACEQMRAD8Aynuq8aEinUkHnVx2cWBpgbhHe3X/AH2jUSikEBspy8WPjQVnB+DXF05S3heVgMkIB4c8tROAufU1KvOy15ErPJAdC4DFXjfTk4GpY2YgZ2zijbth2cuXnje1t0SOOKPEkDRJGSCXDDUwzjIwWG+nNQuM3FuiTyJp/FXg0TxrgrCQ2qU6lJ1d4wBA6eLnQDoHdLhyRKQCEx7mGZWWXPijcY2GDtzxR72YsohYNczJrBdsadXeKqjSCMEBRrzlmyNuVAUHApZ0lmSN2WIFpXB5bEkkk5Y4Go4ztvVzYdpGwkXc26YQwiRYzrEblu8C4OMtqYk43JNAV2HBmYonfRrI8ayBGJGxDEjOMAhV1fAiiDg1oUYeNHB3yhBHw8x8xQ7bcRWSe6mGylHSMejaYl/+GaMezNiFi7wjOTpAHwBJPlQXsNYJ7UeIvd8Qm7sM8duFiGkEgb7nblqc6fXArae0HERDAz4AODy26ZOPLyz5kVknZi5EVs124GZGkvXXoViburaPzAa5bI8whoAB4ypIYFSNiCCCD5EHcGk17JKzMWY6mYksfMk5J+Z3pOaDiK7FdmuJoONeV1dQdXV1eig6pvA7zurmGXlokRifQMM/bNQzSSudvPag+mYOKzCNcxSyMVD6gEGrwqxwmrPJtI8zUy64syFR3Em6q3NcLqJyGOeanAPQ52qDwG/kksLSVBqZ4oiwz5ouoKehz1PrU6a7bTH/ALK7d5lXH5f5YGca8ncZ5AZ86BPEuISqzJHC5I3D4yvIEg9c5PSnIeJuwc9xKNIBAwMuSSMLk4258+vSkcN4u0hcGB0KLqxkEnBZSF3wd1IzyzS4+ItpdmiKFCo0llz4sczyXGaBtuLuFZvws2QcAeHJ69CT9ulSrS8LlgYnTTjdsb5zywfLB+Ypm0v5HZFa2kQEbs2nAOD655jGfX44XbX2psMpXxMgBIPujVnbfcHOPSg+auEcNS4jmRM/iUAkjQEESoAe8RV594uzDzGoY61okPBQeEwi0iecXChdBRl1zuWBuJz/AOVGq+D+HO/QULdj+OR4W1uI4CoObeV8xmGXIKlpUIYKxAGrPhODuAarOPcdEsjSQxNaOwZJ1hmYpIc88DGBnVkbg5z1NA92tuoCfw0Y7xbYqkM4PPb81f8AmQvuv8u+NjiqETsOTGmxU/gckYnjEykxOTE+kamAdSgdVG5ZSQwA3OMUBBacVlThmqIKSss0EuQSVE6RaXUA4yVjaLJz6c6vO0fAYLWO2SSUiXuWZVjjyZJWcBzLMfCEjwE0DxDz3qiuYl4dFJD30c1xJLE2I8skawv3gMuoDxsxA0dBnNLsO0J8aXCd/DO5kdScMjsSTLE+Dob0xg8jQFfZrhLSZYYwq6jn4gAD1J2rQeDhlU6SRgb9PSqTsl3YhXQxI1GV84BCIRoU4JAJO/PrRbBENWOYcmQ/A7L9/wClAE+07tFNBCe6lZXGnSRvhi3PB2zihC67ZXc/DpZWIKmSOFgwSTTGsaiRyGAyWdwfQ8uVGHbC2E8y2a57x4nuMDTu0YIgjJYHALZJxg+7UHtBwGKy4LNAqgt3RMknV5Mhi3yYYHpigx+W0j0lkmBABwrqUbGsKvUgkqdZAOwByahV2KctoGkdY0BZ2OlVHU0DddWocW9n9vbcLeWXJuEjMhcMQA3MKF5Efw/esvxQLIpFe5rgKDyvQa6vKBVcKTXtB9C+ye4D8Mhx/DqT6HOPlnFEVxxBlZwsLOUAPhZQd8HkSMHn6bGsM9mva9rKXu3P5Eh8Q/kPLUPTz+tbbPdOCksIMqMpJVNHi5YOs9N+h86Drm+ePB/DbFVycqAhYnUrMeeCByGDUi5mIYqLdmBA1MdABG2Oe5I8q8/FyGPJgLHJGjUp5bZOcDBP2+NIuuISKF0wlnaMto1LkEYGk74PPcg0Hg4lIY1dbdy2oqyZUMmATlsnly+GakWVxqLfl6CG33B/hByxHI4pma7mwrCBvfYFdS50hW0tnkMkD7etO8Pui+rVF3bg4YZDdBgkjzFB8qV1SbSwll191FJJ3a630KzaV33bA2G1WN/w6L8FbXUOcl2guATnEgAdGXyV06ea/GgrbG27x0VmKRs6I8hUlYwxxqY7AYGTjO+D5UfcF7mxuJbFVkS/cNCt3IU0pIRmMQrjwpJsNROQSOdDXZhx3N0k4b8JKqLLIoyYn1EwuB/GQScr/Lk1a9t760uI4dM4kuoIURpkVgk4BI07jIdAA2euojoDQDMdjM8kmsPqQ/ns53TxhGZy25wTvzNTbqNFCBW1spIYgeEkOVBQ8yCuDuBUni7LcWcd5Io/Em5MDuM/mKlsjamUnGvLDLDnVt2d4bFJw66kki1FDJmTVjuAluJYzj+ISSHRjryoCrsk+YkPpR3ZynTg+QHyGSPuaBeB31sq20CahJIoYZye8UohL+Q8ZdMD+Q+VaEtmsY3JzgcyF6cgu5+uKAcvIx/i6SnOWhwi42BHNyemBy9W9Kje1JXe1eGIancABQQGI944z0Cg0V3d2VKqASCoLAblcH+Tnjzb9KBfaHwSS790EgoQvhJ8QOtcj5fSgxAGtX9jnZvwtfSDOrKRfAe8w+J2+ANZtwrhck9xHbAEPI4T/LzLH5DJ+VfS4RLa2CKMJEgVR5ADH6UGXe2Tj4ZUtV55DP8ALcD671ldWPaHiBnuZZeepjj4DYUaey7sULnF3OPylb8tTycqfeJ6jO2KDOzXA0Ve1G2ROJS92QdSozgYwrFcEDHoAfmaFM0C68ZcVJ4famRgBT95ZETKnU4oK6uqZxS0Mb4PyqHQegc62b2M8TlaOSKU6lyGiPXbAcH7H5msZStd9kUJUsxxjCpjzJAYt8eQ+tAfx3FyhKGJ5ASfzCUXA1ELso3OMHl/apDXkgEjNFpCEKpLKdYLaSeXh6H50wt9cjV/soIBIU96viGBg8ts77fCp/4hiyroG6hmyem+cADcg42OOfpQMQXs7MA1uVBO5LqdI2xsM568qdtbl2Yju1CAldWvfYsPc0+i9evpvyXEuHJh5NhAGGpgDgsQdh54zypqyvpS6rLEI9Ss2SwOSpQeED/Nz+FB8+diu0X4SRgzMqSGNi6jUUaJy6Epka0OplZQRkE43q04Pw+ONLhHnimsrhV1y2+WNrIGLQyPAfGi5JXO4x1oIou7P/g4O8n/ABgYNBJGYGidZGLxldJO6aQ2DnPSghdqOJwlIrS1JNtBvqIw08pHjmYfAaVHQZqhA60SdjyI7fiFzpDSQwKiEjOkysUZ9J8lH3q07S2LW9jw/hyRlpps3cgVdTMz+CNRjc7ZH/SKCs4PNaPZ9xcyyRGO4NwvdprMitCkRRSdkbKA5ORvyqPxS8SRSsMKwxDICAlmb/mlc7yNt8B0Fecc7OyWgXvZYDKxw0KSB3i2yO8A93yxUy94QsNpays79/ch5DH4dKRA6UbGNQZue58x0oLT2fd+lyLSZMxhGuI2O4jOkNrjfkUkHhIGxJHI5rTOJ9p1toGlkwCowDgaj5AE9flWHcC7QXMBSJJX7kPq7rV4Sc5HwGd8D9aRxie5uddxIGaON+714wiMdwoz1x899/UHu0Paa4urhbgsY2jGmPQSCgyTkH+Y5wT15cq49pr6XCd/NIegHiJPoFGTVDmtG9jsAaSUlcldODjlzoEezGxmW+eeeKRWSM4MiMpJY4JGoDoCPnRp7S+MMllJpyC2FBB5ZwNxRiBkdd/Om/wgP8K888h8KD5v7M8Ea7uYrdcgOfE38qgZY/TYepFfQt80VnaaVwqRJgDbYAbD41PSLSOQ5NyHrQ52kxPJHaqAWJVmGk+6GVmOeXpv50GZdmezn+JX9wLl5EJTvvAVBOW0gHWDgAYp7t52FjsYBJG7t4gp1Y67AjA86NOHIY+PuCAA9nsB1KyL/Q1L9o6rLZzr1CEj4jcfHcUA37L+yiSW34ltyxIA+DFf6VB43woDisKLy0k/Q0fdj4BBwy3H/pBvmw1H9aCoZGm4g8h/4SaBjpmgEvaGuLtlA2UAD49aGau+2F0XuWBPubf1NUdApBk489q37sLw8RQqcEFvFjyyo5+R239awJDjccxW39ie08ctt3jsA0a/mdMYGeXrz+tAb8OuQ66hyyR9CRTl7LKAvdIrknfUxUAYJ6A/D5ihz2f3RktQ55Esw/6mLn/Vj5UVrQRJ7iYKCkAZioJBcKA2+VLYPLzxTqzsZWQBcLjJzuAVyMDHLIx05HyqQKVQfJFdXhOKs+FcIeZ5Y943jhkmw6kE6ED6SDgjKnINArgPHJLVnKLG6yLokjlUuki88MoIzvuN60Phva+Ga5lnM0Mdw1tBFFJcKwiBBZp4yVKlMkgBsjag277LE3/4OBsghXV5SBhTEJGd2AAwM9B5fGpvAewUsxmSWQQSRSRx6Cve6tas2oaD7uACGPhxq3GDgCC84DYXZjjWSzS8klRQtjK0qSKW/NLochCq5bVnp8qGO1HEfxF7MUHgQmGNQPdSM6FX4bE/M+tN9neEXDXpWxkRmt3LrPkLGFU4Mp1c058s5GelFnaTtReQJGY7lR32rMkNqLdHxglo3fLSc92G3xoBHsaqpxBIp42C3Aa38SEMve+BJEDDmHxhvj5U12wulVksYmzBaAptykl/40p8yWyo8gtL4fxjRdS3c8jSTRRsYdZLkykaYzvyVMl8bbgYqqt7aF1XNxokIkaTvEOkFd4wHGS7Sb78gedBAo19kfE+6vu6J2nUqP8AMo1r9tX2oQu7Ro9GoqdaLINLBtmzgHHJvMfCnuCXghuYJTySRGJ8hqGr7ZoPqAr1/flTJjc8iP3v/cfSnY+hByp3B8x507p/f79DQQ51ZQSX2GroM8g1U3AHJvJWIbaNAGbbPU4H0ohe3Bxnfl+hWotsgMr+iJt8Sf7UFHeQr/ilvJ1MUyfZWx9jXdq7Ud3K5OPAV+WPLz6VbXtpmSJ1Qko/ToGVkOfkxqv7U8OlmjZEHvDc5A8s0DEdyIuHwnlphX7KKCLS8/D20t1IMGUkgHbPQUe8Z4UJYlhVgFwF8zgAj+lUPaHsW9wI0eUJBGoJKjDHAwBg7DnzoMbvgxPeN/Gc/XeotEnbMxxuIIcd2nzJI23PXehugURtUnhUcryd3CTqk8JHRh1z5impOVG3s3s/HlBqkbb0RAdyfLP9KDRexfEQgW0kjMMiR5Ck5Dgc2R+TjqeoyM0YI9Vd/wAJDpH0kjIdGG2CP6EZB881YRHNBKFKFIQ0ug+beF9kzeRQ/h862E6y5ywDxgOgGPdLowwPQ+Rq94fC8vHmVUdlcaHKqWCo9mqgtjYDcbmhfs12lksxOEH+9TSPNHByki+q5I9Qak8T7XzNcNPbuYDJ3TypHkI0kYA5Z3TbYeRPpQEfaEfg5ra5naNzLaC2nt42yxXumglZZRmMEEAc+e1M8N7SpI1+e6Jha0jQRFyrmKIqh1SJjD6WPmPQihbiPFxNbRIw/NjmmcFRhe7l0OQPUSBsDoDVWj4zgkZGDg4z1wfT0oDDgHHLWxuEntw8qtlJEnjHexKQdTRSKe7Y4293BG2KVxTjkLau6M91PKNLXFyANC7ExwQrsmcAMfpz2j+zu8Edw3h1SMo7seHL6ZFd4VL7apEBUefLrTvY/jdxELmNHMarb3EoXABRwoOVJGoEAHb0oKLiPEZclAFj1BwUSMJtIV1Jg5OnwjAycb4ppOA3Rh/ELBK0OHJkVGZVCHDliPdA33ONgTyFGXZqGS7eCV/zZY+IwvNI3iZYVRSCx5hNStk8s4qSOIS/ibC2yNEt3MJdhl1W/YmJj/IeqjGc75qDMQR0+37516aPooIrqG1hlgPeztMsU8KYaBEkEcYkVRiSPIfLNuAOexoIks3DFdJOCVyoJDbnBU9QQMg+VUb17K+IvLw6Ev4imqPPXCsVH2x96MVmB2HOgL2MN/8Azl/9yQf/ADz/AFo7OP39f0oOlO31P3zUKxYd6wHQfX8x6dmBIOo7EHb/AKf+1QbA/nso/kY8/wD1Cf8A7UFox3+n+lqiztuRv9f8g/vUmUc9+X9lFQZiSdt9z+rY/UUDVxdrGMkjPp1OAf70Cdr+PTOpAOmMctueMbk/LNG8vCy27b5HL15n7n7Vm3tQtpYowyrpjLaTt8cfLNBm91OXYt9KaFe1woH8ZwK2H2d2ywqiqR4iC3mTjn8ByrIITuP31rXPZ+hwueZ2+Q6UGlycqjW71JflVZazbn4n9aC2jNOiosL1JU0HyPWk8B7DwNw/8TdW18XZhoNqyyF0bJDCNQ2kKOZbfOfhWdQQs7KiDLuwRRsMsxCqMnluaOuL30gu4rGyvFt47RO6WRpjFHJIN5GLbgktsM+RoK3iXZu0bC2N1JJMXVBazRGOUljgY2CnHMnbA32rzt3YLavb2QCd5BAO+ZN9cjsXO/XAwBt1NaH2S4LxASi6vsyzsVt4pFMbiOHBeWYvH/MBoUnxAnlWYzcdjfiE1zd2/fRyO+uEkowVtlI8nVcY9fLagj8K4YZwwjkRZw2UR3WPWMc43YgB1IzpJG2COVWHaW8Au5micNqXu5HU5VyYu7mK+jEsM/E1fce7I8Jjk7gX0tvMURtFygdELAEJI6qNJG2cnaqXshwaG6lkt5DIr4PdzR4aJNOrU8ucZjOBhsj7igpFaQHERfW3hAj1ZbP8Old2+G+fKrLjr3sE8JmKieH/AGgaMExNI5b87Awr5UEqehXzNG3+CDh6krIIk0KZeIsAxYMP91YICfEeRbc+eBjAdxbtA0sb21nC8drnLAAySTNkHvLiQAknO+nYD16BWydpLswrb/iJO5C6dAIXw5JwSuC3PrUNOJTLjTNIAuMYZhjSCFxvtgEgfOouaU43FBtnsQk/2GRf5ZmH1RDWiD9/Ss/9itsVsC5/4krsPlhP1U1oGP38qBqfl9f0ahyS9EV/CrY/OV0HqQsbj/SaI35fv/mrMPadfdxPaTDOIpg3y0DP2zQaiqq2+f34aWsSr5fsD+1RVUOodGxqAII65GR9qjT2DNjVIx35A45gjp8cUC+KcZggXMjgdAM79eQHPlWN+0Pt3+K1QRxlY87lxueuw6D41rX+CRjJ0AnzO569T6ms59oPZAC3luEHijYMfVD7/wBOdBltKjGTSakWkZJ26bmgVbjxD99a2HsVnYY257VkNguXXHU/1o/jn1RhV0mEqzF9RXJj0sVXoxK5OkkBgGGaDXY51dQyMrL0ZSCDvjmMjntVHbzYZvif1pzsyQsKwHwyRe+FGkZYl9SD+Rs5HkNjggiqu4mwQeWcn70BJaT5NWsbbUGW96Rkgajg4Gcajjlnp5Zqz7K8eE+pHIEm7rkFdSascj/GjeBxzBx/MKD5qBrwjn611LijZmCopZjyVRknrsOtAZ9jeLzH8XM0rZtrB0iAwoTOETSq4GQTnPnSOzvFJL26hF6ySRW2q5kkZFEndxLrKmQAF1LaRg7+tUHD47hYLqWPwxAJDPqwCdbEooB35rvjlUZkmhXdZI1nj6gr3iZ6Z95cigVxLiDzzSTSHxysXbfOMkkD5Db5VYdnhDqc3EzxwhfHHHq1zj/yVxsM9WbYCodlxIogiZVeHvVmePZS5UAFe9A1qCoxsaVcdyUDRlxIzvqjIysaZzGFc7ucHByOlBcca7WzXEZgZY0tsr3cSoPyVXYCJuYOOZOc56UZLx6G3Eq8Pm72IWzCGzt4ZMglcNPdSFckg7nfy5czlhNapwXjMdlw2zdg472N1/HRRxu1sXkJMZBU6gCBnO56ctixkKjAx5DH9PrS5eXyou7d31rMdQaJ7tSuqa2H5NyhGzOv/CmHUb/0UXtRlgD5iiPpHsdw3uLO3iA92Jc/EjJP1NXBT9/Kk2hGhMctK/oKfoI8iZ/fxrL/AGv2mqHI/gIb5YAP2zWrPyoG7fWveR4xnVlceeQRQSPZZxQ3HDodRy0WYm3/AJT4SfiuKLtNY77DeIlZZ7duoEgHqDpbH2rYycjP7NAzKNvP/v8A/uKreLWmuCVCNmRl+qn61aEen78/1+tQ+ISYU/v5fv0oPl6SIoSrDBU4IqwjGmHPV/CPPqSfh0oy9qXZpYIra4GQ0pZX+Y1r9MEUE20Lvj6Drgeg/fMUErs9w78TL3YLAAb42JGcEA9Pj0rauzPDVWP8LcRqSACupV0SKv8AEudgy7ah0JBGxoe7H9iGjRXaR4mYAkrpb5EOrDbl0zRxw+5bXJbuVZ4gjalXGpX1acryVvCQQNqCRLbqXV8eJQRq5bHcg45j+1BfHJCujBGdBwSNsn0HP4UZcUnKxuQmshSdA0qW25DVgfU1kPGFLKisjlol7to32MkefAwwcattmB5g+dBYNxpl7lgH1CTS8acy2hsISdgpODqOBjBzRJ2Tt5Jy840ITIQrIWKg6ApmTPvEnwkHwuFVviFcJ4aHILs7ry8ZVllTmNasMgjOPjmtR7PyAYAGB0HlQZT2M7FRXNs91L+LfS+gQW8fibPusJHGnHUkbDrS34UltxTh8dvDNbymWNm72eKY6TJgj8rIUlQ2RncHlTHZXtJqtZbK5a7MCASxtbsA8KrsyYPOM6h86j2/aOzt5YjZWbBElWWWSRu8mlCHVpB92Nepxz68qgMu03DYfwF6UcMl3P8Ajg3URK8CsCPMM7/SoHtUnIgeOZkbVchrIKUbRbrCFLAryQk4AO+d6D+z/aBlzDcSEwG3uIlXGQhlXX0GpsyKvPOM9BVHZvGpYyRlxoYKAxTD48DZHMKd9J51Q2tOLUp7i3KsFgYMUQKe9Y4ce+5HUN/KdhUNaB2rzs52guLaOVYmGk7mJ1Dxv56kbbfzGD61RD9/3qTw1/EQeRFArjMWomeMKYmKgtFCYY0kK5aIKeRA3z1zmo1oh1jHx2qQwaHJKK6OrALICygkadagEYkXo3TyprhDhZUPrQfTHZ+57y2hfzjU/HYVYA1TdmmxbxryAGx9Dv8ArmrjO2eVAmRtqHO0EeWgUjOXHXz250QO+xzmqDiu8sCjowNBkfYGTuOMaM83mi+5Yf6a3uJhjNfONzd9xxVpekd0xPw7wg/Ymvou0YDkPCRkfPegWQTy/f72pElsOu/oakk0llzj0OaAC9tVk0llEqjLrMGAHUCNwcfWgz2WcKjllLOCSnIeRz1rVOOxCWeJCMhFaQ/YDP3rM+zLixv5FlbTG+ZA3IaWOceeQTjA/rQa5NDGIyG06AuTqAxjmc/SoY4Zb90wiARJxktFhc5XAYOvpuDnpVff8YM0aC0Yh2Bli1JpWXu2xJA+sZUnljGeu+Kp+F9pVihIhilZGLdzGEYtDKSdVtKP4AHyVY4XTkZ2oJzcc7m3mS4bVcQJpIyAZs7Ruo835bcm1ChHjsZ1QlzmRUwxHUn3h8M746YFGB4NGsUffKkk0Sk94Rk628TsD/DliTtQX2gm/N3PSgVZnxCjLgsuMUEWEmWAG5PIDrRjw1WUgMrKfIgj9aslv6vLzvGUez7iCQ3iawfzGSMYxsTPF72em3rUbg15Fb3Tme3dI+7eNoUY5XUo21OSQcc88s1RseteK5YZJJJ3JO5JPMk+dRBlY8Q4ZpXNqg91CJGy2EV5S2R1kbTFkcsUy/H+HsgU8NUMVOSuFKuxB1KwwSABsDsN8Y5UKV5QEWuC24hMZoUljUvojCrpBYAplD4TpU4IPXO+Rmpq9obHQqGxQ7xMwwvLUGn0nOULABQQeQGetCCjFKoDGx49ZLbaJLfEroyy9woQZZmjA8XIiLfbYmTJ3BAak4xaMmlLcQl5txGNxEukqrM2xYl5Nwc4VAdsULClRe8PjQHnD+Gx3EBTyY4JxkHA8tvShxuAyQ3UaFThpFAPRgSAd/SjLsOPy3/zf0q7QZmGd8NtnpseXlQF1kwUAAbe7geY5YHXarPUDjnVdCPd/wA39BVip2NAl2H7FUcrBrqMY8IOft6+tW6HwE9cmqqx3uTnyP6Cg+fe0291c+s0n+s1uvYDi/4nh8EhOXQd2+ehXw5+YwfnWE8e/wDEz/8Auv8A6jWn+w85gugeQkGB5eAcqDUkfIBwMelORGoVufCvxFSbY8/iaCsiOt7hvLwD5DJ+5oR7TcASaEvpOuNQysNjqyMY+Y/Si2wPhn/zyfqag3v/AIVvio+4oBbsJbGdESYySJCGDmR/C7E5RUjA8LoSS0nPONzk4Mre2SFQsaaRgrkbnGS27HJbc53oP7MMRdXoBwO9Ow/zUbXHLPWggXsvhbOeWw5chWX9oZvzvlWg3jnUdz7hrIO17EXGxPuigJeA3bKWaP8A3mghftnHrjNGtxxES3AWAOIs5OoHBIO5TO+MZzmsOjncYwzD4E1aW3EpufeyZx/O3967tW3HHVy49s9aOjfhjpsuPbPfr//Z"/>
          <p:cNvSpPr>
            <a:spLocks noChangeAspect="1" noChangeArrowheads="1"/>
          </p:cNvSpPr>
          <p:nvPr/>
        </p:nvSpPr>
        <p:spPr bwMode="auto">
          <a:xfrm>
            <a:off x="155575" y="-876300"/>
            <a:ext cx="2486025" cy="1838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4" name="Afbeelding 3"/>
          <p:cNvPicPr>
            <a:picLocks noChangeAspect="1"/>
          </p:cNvPicPr>
          <p:nvPr/>
        </p:nvPicPr>
        <p:blipFill rotWithShape="1">
          <a:blip r:embed="rId3"/>
          <a:srcRect l="1" r="28831"/>
          <a:stretch/>
        </p:blipFill>
        <p:spPr>
          <a:xfrm>
            <a:off x="4673199" y="962025"/>
            <a:ext cx="4360687" cy="4536504"/>
          </a:xfrm>
          <a:prstGeom prst="rect">
            <a:avLst/>
          </a:prstGeom>
        </p:spPr>
      </p:pic>
      <p:sp>
        <p:nvSpPr>
          <p:cNvPr id="2" name="Tekstvak 1"/>
          <p:cNvSpPr txBox="1"/>
          <p:nvPr/>
        </p:nvSpPr>
        <p:spPr>
          <a:xfrm>
            <a:off x="619193" y="6165304"/>
            <a:ext cx="2088232" cy="369332"/>
          </a:xfrm>
          <a:prstGeom prst="rect">
            <a:avLst/>
          </a:prstGeom>
          <a:noFill/>
        </p:spPr>
        <p:txBody>
          <a:bodyPr wrap="square" rtlCol="0">
            <a:spAutoFit/>
          </a:bodyPr>
          <a:lstStyle/>
          <a:p>
            <a:r>
              <a:rPr lang="nl-NL" dirty="0" smtClean="0"/>
              <a:t>Groep: 7/8</a:t>
            </a:r>
            <a:endParaRPr lang="nl-NL" dirty="0"/>
          </a:p>
        </p:txBody>
      </p:sp>
    </p:spTree>
    <p:extLst>
      <p:ext uri="{BB962C8B-B14F-4D97-AF65-F5344CB8AC3E}">
        <p14:creationId xmlns:p14="http://schemas.microsoft.com/office/powerpoint/2010/main" val="11288763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1000" fill="hold"/>
                                        <p:tgtEl>
                                          <p:spTgt spid="25"/>
                                        </p:tgtEl>
                                        <p:attrNameLst>
                                          <p:attrName>ppt_x</p:attrName>
                                        </p:attrNameLst>
                                      </p:cBhvr>
                                      <p:tavLst>
                                        <p:tav tm="0">
                                          <p:val>
                                            <p:strVal val="0-#ppt_w/2"/>
                                          </p:val>
                                        </p:tav>
                                        <p:tav tm="100000">
                                          <p:val>
                                            <p:strVal val="#ppt_x"/>
                                          </p:val>
                                        </p:tav>
                                      </p:tavLst>
                                    </p:anim>
                                    <p:anim calcmode="lin" valueType="num">
                                      <p:cBhvr additive="base">
                                        <p:cTn id="8" dur="1000" fill="hold"/>
                                        <p:tgtEl>
                                          <p:spTgt spid="25"/>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nodeType="afterEffect">
                                  <p:stCondLst>
                                    <p:cond delay="0"/>
                                  </p:stCondLst>
                                  <p:childTnLst>
                                    <p:set>
                                      <p:cBhvr>
                                        <p:cTn id="11" dur="1" fill="hold">
                                          <p:stCondLst>
                                            <p:cond delay="0"/>
                                          </p:stCondLst>
                                        </p:cTn>
                                        <p:tgtEl>
                                          <p:spTgt spid="24"/>
                                        </p:tgtEl>
                                        <p:attrNameLst>
                                          <p:attrName>style.visibility</p:attrName>
                                        </p:attrNameLst>
                                      </p:cBhvr>
                                      <p:to>
                                        <p:strVal val="visible"/>
                                      </p:to>
                                    </p:set>
                                    <p:anim calcmode="lin" valueType="num">
                                      <p:cBhvr additive="base">
                                        <p:cTn id="12" dur="1000" fill="hold"/>
                                        <p:tgtEl>
                                          <p:spTgt spid="24"/>
                                        </p:tgtEl>
                                        <p:attrNameLst>
                                          <p:attrName>ppt_x</p:attrName>
                                        </p:attrNameLst>
                                      </p:cBhvr>
                                      <p:tavLst>
                                        <p:tav tm="0">
                                          <p:val>
                                            <p:strVal val="1+#ppt_w/2"/>
                                          </p:val>
                                        </p:tav>
                                        <p:tav tm="100000">
                                          <p:val>
                                            <p:strVal val="#ppt_x"/>
                                          </p:val>
                                        </p:tav>
                                      </p:tavLst>
                                    </p:anim>
                                    <p:anim calcmode="lin" valueType="num">
                                      <p:cBhvr additive="base">
                                        <p:cTn id="13" dur="1000" fill="hold"/>
                                        <p:tgtEl>
                                          <p:spTgt spid="24"/>
                                        </p:tgtEl>
                                        <p:attrNameLst>
                                          <p:attrName>ppt_y</p:attrName>
                                        </p:attrNameLst>
                                      </p:cBhvr>
                                      <p:tavLst>
                                        <p:tav tm="0">
                                          <p:val>
                                            <p:strVal val="#ppt_y"/>
                                          </p:val>
                                        </p:tav>
                                        <p:tav tm="100000">
                                          <p:val>
                                            <p:strVal val="#ppt_y"/>
                                          </p:val>
                                        </p:tav>
                                      </p:tavLst>
                                    </p:anim>
                                  </p:childTnLst>
                                </p:cTn>
                              </p:par>
                              <p:par>
                                <p:cTn id="14" presetID="2" presetClass="entr" presetSubtype="2" fill="hold" grpId="0" nodeType="withEffect">
                                  <p:stCondLst>
                                    <p:cond delay="0"/>
                                  </p:stCondLst>
                                  <p:childTnLst>
                                    <p:set>
                                      <p:cBhvr>
                                        <p:cTn id="15" dur="1" fill="hold">
                                          <p:stCondLst>
                                            <p:cond delay="0"/>
                                          </p:stCondLst>
                                        </p:cTn>
                                        <p:tgtEl>
                                          <p:spTgt spid="26"/>
                                        </p:tgtEl>
                                        <p:attrNameLst>
                                          <p:attrName>style.visibility</p:attrName>
                                        </p:attrNameLst>
                                      </p:cBhvr>
                                      <p:to>
                                        <p:strVal val="visible"/>
                                      </p:to>
                                    </p:set>
                                    <p:anim calcmode="lin" valueType="num">
                                      <p:cBhvr additive="base">
                                        <p:cTn id="16" dur="1000" fill="hold"/>
                                        <p:tgtEl>
                                          <p:spTgt spid="26"/>
                                        </p:tgtEl>
                                        <p:attrNameLst>
                                          <p:attrName>ppt_x</p:attrName>
                                        </p:attrNameLst>
                                      </p:cBhvr>
                                      <p:tavLst>
                                        <p:tav tm="0">
                                          <p:val>
                                            <p:strVal val="1+#ppt_w/2"/>
                                          </p:val>
                                        </p:tav>
                                        <p:tav tm="100000">
                                          <p:val>
                                            <p:strVal val="#ppt_x"/>
                                          </p:val>
                                        </p:tav>
                                      </p:tavLst>
                                    </p:anim>
                                    <p:anim calcmode="lin" valueType="num">
                                      <p:cBhvr additive="base">
                                        <p:cTn id="17" dur="1000" fill="hold"/>
                                        <p:tgtEl>
                                          <p:spTgt spid="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799" y="189580"/>
            <a:ext cx="7772400" cy="1470025"/>
          </a:xfrm>
        </p:spPr>
        <p:txBody>
          <a:bodyPr/>
          <a:lstStyle/>
          <a:p>
            <a:r>
              <a:rPr lang="nl-NL" dirty="0" smtClean="0">
                <a:ln w="0"/>
                <a:solidFill>
                  <a:schemeClr val="accent1"/>
                </a:solidFill>
                <a:effectLst>
                  <a:outerShdw blurRad="38100" dist="25400" dir="5400000" algn="ctr" rotWithShape="0">
                    <a:srgbClr val="6E747A">
                      <a:alpha val="43000"/>
                    </a:srgbClr>
                  </a:outerShdw>
                </a:effectLst>
              </a:rPr>
              <a:t>Inhoud</a:t>
            </a:r>
            <a:endParaRPr lang="nl-NL" dirty="0"/>
          </a:p>
        </p:txBody>
      </p:sp>
      <p:sp>
        <p:nvSpPr>
          <p:cNvPr id="3" name="Ondertitel 2"/>
          <p:cNvSpPr>
            <a:spLocks noGrp="1"/>
          </p:cNvSpPr>
          <p:nvPr>
            <p:ph type="subTitle" idx="1"/>
          </p:nvPr>
        </p:nvSpPr>
        <p:spPr>
          <a:xfrm>
            <a:off x="1371600" y="1853842"/>
            <a:ext cx="6400800" cy="2567136"/>
          </a:xfrm>
        </p:spPr>
        <p:txBody>
          <a:bodyPr/>
          <a:lstStyle/>
          <a:p>
            <a:pPr marL="514350" indent="-514350">
              <a:buAutoNum type="arabicPeriod"/>
            </a:pPr>
            <a:r>
              <a:rPr lang="nl-NL" dirty="0" smtClean="0"/>
              <a:t>Wat is </a:t>
            </a:r>
            <a:r>
              <a:rPr lang="nl-NL" dirty="0" smtClean="0"/>
              <a:t>mediawijsheid</a:t>
            </a:r>
          </a:p>
          <a:p>
            <a:pPr marL="514350" indent="-514350">
              <a:buAutoNum type="arabicPeriod"/>
            </a:pPr>
            <a:r>
              <a:rPr lang="nl-NL" dirty="0" smtClean="0"/>
              <a:t>Voordelen van mediawijsheid</a:t>
            </a:r>
          </a:p>
          <a:p>
            <a:pPr marL="514350" indent="-514350">
              <a:buAutoNum type="arabicPeriod"/>
            </a:pPr>
            <a:r>
              <a:rPr lang="nl-NL" dirty="0" smtClean="0"/>
              <a:t>Nade</a:t>
            </a:r>
            <a:r>
              <a:rPr lang="nl-NL" dirty="0" smtClean="0"/>
              <a:t>len van mediawijsheid</a:t>
            </a:r>
          </a:p>
          <a:p>
            <a:pPr marL="514350" indent="-514350">
              <a:buAutoNum type="arabicPeriod"/>
            </a:pPr>
            <a:r>
              <a:rPr lang="nl-NL" dirty="0" smtClean="0"/>
              <a:t>Mediawijsheid op school</a:t>
            </a:r>
            <a:endParaRPr lang="nl-NL" dirty="0" smtClean="0"/>
          </a:p>
          <a:p>
            <a:pPr marL="514350" indent="-514350">
              <a:buAutoNum type="arabicPeriod"/>
            </a:pPr>
            <a:endParaRPr lang="nl-NL" dirty="0" smtClean="0"/>
          </a:p>
        </p:txBody>
      </p:sp>
      <p:pic>
        <p:nvPicPr>
          <p:cNvPr id="4" name="Picture 2" descr="http://www.sportenstrategie.nl/images/20140731_12414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6114" y="4653136"/>
            <a:ext cx="4451771" cy="19263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4291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95536" y="461193"/>
            <a:ext cx="5756176" cy="1470025"/>
          </a:xfrm>
        </p:spPr>
        <p:txBody>
          <a:bodyPr>
            <a:noAutofit/>
          </a:bodyPr>
          <a:lstStyle/>
          <a:p>
            <a:r>
              <a:rPr lang="nl-NL" sz="5400" dirty="0" smtClean="0">
                <a:ln w="0"/>
                <a:solidFill>
                  <a:schemeClr val="accent1"/>
                </a:solidFill>
                <a:effectLst>
                  <a:outerShdw blurRad="38100" dist="25400" dir="5400000" algn="ctr" rotWithShape="0">
                    <a:srgbClr val="6E747A">
                      <a:alpha val="43000"/>
                    </a:srgbClr>
                  </a:outerShdw>
                </a:effectLst>
              </a:rPr>
              <a:t>Wat is mediawijsheid?</a:t>
            </a:r>
            <a:endParaRPr lang="nl-NL" sz="5400" dirty="0">
              <a:ln w="0"/>
              <a:solidFill>
                <a:schemeClr val="accent1"/>
              </a:solidFill>
              <a:effectLst>
                <a:outerShdw blurRad="38100" dist="25400" dir="5400000" algn="ctr" rotWithShape="0">
                  <a:srgbClr val="6E747A">
                    <a:alpha val="43000"/>
                  </a:srgbClr>
                </a:outerShdw>
              </a:effectLst>
            </a:endParaRPr>
          </a:p>
        </p:txBody>
      </p:sp>
      <p:sp>
        <p:nvSpPr>
          <p:cNvPr id="3" name="Ondertitel 2"/>
          <p:cNvSpPr>
            <a:spLocks noGrp="1"/>
          </p:cNvSpPr>
          <p:nvPr>
            <p:ph type="subTitle" idx="1"/>
          </p:nvPr>
        </p:nvSpPr>
        <p:spPr>
          <a:xfrm>
            <a:off x="827584" y="2564904"/>
            <a:ext cx="6400800" cy="3793976"/>
          </a:xfrm>
        </p:spPr>
        <p:txBody>
          <a:bodyPr>
            <a:normAutofit fontScale="70000" lnSpcReduction="20000"/>
          </a:bodyPr>
          <a:lstStyle/>
          <a:p>
            <a:r>
              <a:rPr lang="nl-NL" dirty="0" smtClean="0"/>
              <a:t>Je heb het de oude media en de nieuwe media. Vroeger </a:t>
            </a:r>
            <a:r>
              <a:rPr lang="nl-NL" dirty="0"/>
              <a:t>moest je voor informatie nog een brief sturen om wat te weten te komen over iets. Nu hoef je alleen nog maar wat in te typen op internet en er valt genoeg te vinden. Wel is het zo dat je zoveel informatie vind dat je niet meer weet wat nou waar is en wat niet. Nu draait bijna alles om media en leeft iedereen er elke dag mee. Het is dus belangrijk dat wij meer bezig  moeten zijn met de gevolgen en effecten van media, zodat je er veiliger en bewuster mee om kan gaan. Er zijn veel gevaren in de media. Je hebt bijvoorbeeld identiteit diefstal. Iemand kan zomaar jouw identiteit gebruiken terwijl jij het helemaal niet weet. </a:t>
            </a:r>
          </a:p>
          <a:p>
            <a:endParaRPr lang="nl-NL" dirty="0"/>
          </a:p>
        </p:txBody>
      </p:sp>
      <p:pic>
        <p:nvPicPr>
          <p:cNvPr id="1026" name="Picture 2" descr="http://www.wdzscheveningen.nl/content/13637/news/clnt/3613451_1_or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41916" y="188640"/>
            <a:ext cx="3081666" cy="20151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279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635896" y="236795"/>
            <a:ext cx="4680520" cy="1992350"/>
          </a:xfrm>
        </p:spPr>
        <p:txBody>
          <a:bodyPr>
            <a:noAutofit/>
          </a:bodyPr>
          <a:lstStyle/>
          <a:p>
            <a:r>
              <a:rPr lang="nl-NL" sz="6000" dirty="0">
                <a:ln w="0"/>
                <a:solidFill>
                  <a:schemeClr val="accent1"/>
                </a:solidFill>
                <a:effectLst>
                  <a:outerShdw blurRad="38100" dist="25400" dir="5400000" algn="ctr" rotWithShape="0">
                    <a:srgbClr val="6E747A">
                      <a:alpha val="43000"/>
                    </a:srgbClr>
                  </a:outerShdw>
                </a:effectLst>
              </a:rPr>
              <a:t>Voordelen van </a:t>
            </a:r>
            <a:r>
              <a:rPr lang="nl-NL" sz="6000" dirty="0" smtClean="0">
                <a:ln w="0"/>
                <a:solidFill>
                  <a:schemeClr val="accent1"/>
                </a:solidFill>
                <a:effectLst>
                  <a:outerShdw blurRad="38100" dist="25400" dir="5400000" algn="ctr" rotWithShape="0">
                    <a:srgbClr val="6E747A">
                      <a:alpha val="43000"/>
                    </a:srgbClr>
                  </a:outerShdw>
                </a:effectLst>
              </a:rPr>
              <a:t>mediawijsheid</a:t>
            </a:r>
            <a:endParaRPr lang="nl-NL" sz="6000" dirty="0">
              <a:ln w="0"/>
              <a:solidFill>
                <a:schemeClr val="accent1"/>
              </a:solidFill>
              <a:effectLst>
                <a:outerShdw blurRad="38100" dist="25400" dir="5400000" algn="ctr" rotWithShape="0">
                  <a:srgbClr val="6E747A">
                    <a:alpha val="43000"/>
                  </a:srgbClr>
                </a:outerShdw>
              </a:effectLst>
            </a:endParaRPr>
          </a:p>
        </p:txBody>
      </p:sp>
      <p:sp>
        <p:nvSpPr>
          <p:cNvPr id="3" name="Ondertitel 2"/>
          <p:cNvSpPr>
            <a:spLocks noGrp="1"/>
          </p:cNvSpPr>
          <p:nvPr>
            <p:ph type="subTitle" idx="1"/>
          </p:nvPr>
        </p:nvSpPr>
        <p:spPr>
          <a:xfrm>
            <a:off x="1138872" y="2996952"/>
            <a:ext cx="6457464" cy="2448272"/>
          </a:xfrm>
        </p:spPr>
        <p:txBody>
          <a:bodyPr>
            <a:normAutofit fontScale="92500" lnSpcReduction="20000"/>
          </a:bodyPr>
          <a:lstStyle/>
          <a:p>
            <a:r>
              <a:rPr lang="nl-NL" dirty="0" smtClean="0"/>
              <a:t>Media wijsheid heeft voordelen:</a:t>
            </a:r>
            <a:endParaRPr lang="nl-NL" dirty="0"/>
          </a:p>
          <a:p>
            <a:r>
              <a:rPr lang="nl-NL" dirty="0" smtClean="0"/>
              <a:t>Nu heb je het journaal dus je weet wat er gebeurd over de wereld. Ook heb je programma's om in contact met anderen te zijn zoals mail, sms, </a:t>
            </a:r>
            <a:r>
              <a:rPr lang="nl-NL" dirty="0" err="1" smtClean="0"/>
              <a:t>wats</a:t>
            </a:r>
            <a:r>
              <a:rPr lang="nl-NL" dirty="0" smtClean="0"/>
              <a:t> app, bellen enz. </a:t>
            </a:r>
            <a:endParaRPr lang="nl-NL" dirty="0"/>
          </a:p>
        </p:txBody>
      </p:sp>
      <p:pic>
        <p:nvPicPr>
          <p:cNvPr id="5" name="Picture 2" descr="https://www.mediawijzer.net/wp-content/uploads/previous/ipon-presentati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329316" cy="2229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5757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67544" y="476672"/>
            <a:ext cx="5327476" cy="2232248"/>
          </a:xfrm>
        </p:spPr>
        <p:txBody>
          <a:bodyPr>
            <a:noAutofit/>
          </a:bodyPr>
          <a:lstStyle/>
          <a:p>
            <a:r>
              <a:rPr lang="nl-NL" sz="6000" dirty="0" smtClean="0">
                <a:ln w="0"/>
                <a:solidFill>
                  <a:schemeClr val="accent1"/>
                </a:solidFill>
                <a:effectLst>
                  <a:outerShdw blurRad="38100" dist="25400" dir="5400000" algn="ctr" rotWithShape="0">
                    <a:srgbClr val="6E747A">
                      <a:alpha val="43000"/>
                    </a:srgbClr>
                  </a:outerShdw>
                </a:effectLst>
              </a:rPr>
              <a:t>Nadelen </a:t>
            </a:r>
            <a:r>
              <a:rPr lang="nl-NL" sz="6000" dirty="0">
                <a:ln w="0"/>
                <a:solidFill>
                  <a:schemeClr val="accent1"/>
                </a:solidFill>
                <a:effectLst>
                  <a:outerShdw blurRad="38100" dist="25400" dir="5400000" algn="ctr" rotWithShape="0">
                    <a:srgbClr val="6E747A">
                      <a:alpha val="43000"/>
                    </a:srgbClr>
                  </a:outerShdw>
                </a:effectLst>
              </a:rPr>
              <a:t>van </a:t>
            </a:r>
            <a:r>
              <a:rPr lang="nl-NL" sz="6600" dirty="0" smtClean="0">
                <a:ln w="0"/>
                <a:solidFill>
                  <a:schemeClr val="accent1"/>
                </a:solidFill>
                <a:effectLst>
                  <a:outerShdw blurRad="38100" dist="25400" dir="5400000" algn="ctr" rotWithShape="0">
                    <a:srgbClr val="6E747A">
                      <a:alpha val="43000"/>
                    </a:srgbClr>
                  </a:outerShdw>
                </a:effectLst>
              </a:rPr>
              <a:t>mediawijsheid</a:t>
            </a:r>
            <a:endParaRPr lang="nl-NL" sz="6000" dirty="0">
              <a:ln w="0"/>
              <a:solidFill>
                <a:schemeClr val="accent1"/>
              </a:solidFill>
              <a:effectLst>
                <a:outerShdw blurRad="38100" dist="25400" dir="5400000" algn="ctr" rotWithShape="0">
                  <a:srgbClr val="6E747A">
                    <a:alpha val="43000"/>
                  </a:srgbClr>
                </a:outerShdw>
              </a:effectLst>
            </a:endParaRPr>
          </a:p>
        </p:txBody>
      </p:sp>
      <p:sp>
        <p:nvSpPr>
          <p:cNvPr id="3" name="Ondertitel 2"/>
          <p:cNvSpPr>
            <a:spLocks noGrp="1"/>
          </p:cNvSpPr>
          <p:nvPr>
            <p:ph type="subTitle" idx="1"/>
          </p:nvPr>
        </p:nvSpPr>
        <p:spPr>
          <a:xfrm>
            <a:off x="899592" y="3573016"/>
            <a:ext cx="7367624" cy="2520280"/>
          </a:xfrm>
        </p:spPr>
        <p:txBody>
          <a:bodyPr>
            <a:normAutofit fontScale="92500" lnSpcReduction="20000"/>
          </a:bodyPr>
          <a:lstStyle/>
          <a:p>
            <a:r>
              <a:rPr lang="nl-NL" dirty="0" smtClean="0"/>
              <a:t>Maar mediawijsheid heeft ook nadelen:</a:t>
            </a:r>
          </a:p>
          <a:p>
            <a:r>
              <a:rPr lang="nl-NL" dirty="0" smtClean="0"/>
              <a:t>Je kan er namelijk verslaafd aan worden. De telefoon in deze tijd zo populair dat je er iedereen mee ziet lopen soms al als ze 10 zijn. Ook is gamen met vrienden heel populair en zitten kinderen er soms veel te veel achter.</a:t>
            </a:r>
            <a:endParaRPr lang="nl-NL" dirty="0"/>
          </a:p>
        </p:txBody>
      </p:sp>
      <p:pic>
        <p:nvPicPr>
          <p:cNvPr id="3074" name="Picture 2" descr="https://encrypted-tbn2.gstatic.com/images?q=tbn:ANd9GcSsJKtEinssYSqleR-tCRMCJViXyXuevzYgOAqYwoFo6J8h78A70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250495"/>
            <a:ext cx="2592288" cy="27515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9347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www.cbsderegenbooghoogezand.nl/images/algemeen/Ouderavond/socialmedi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2869" y="4509120"/>
            <a:ext cx="5461131" cy="2338048"/>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p:nvPr>
        </p:nvSpPr>
        <p:spPr>
          <a:xfrm>
            <a:off x="685800" y="86892"/>
            <a:ext cx="7772400" cy="1470025"/>
          </a:xfrm>
        </p:spPr>
        <p:txBody>
          <a:bodyPr>
            <a:normAutofit/>
          </a:bodyPr>
          <a:lstStyle/>
          <a:p>
            <a:r>
              <a:rPr lang="nl-NL" sz="5400" dirty="0">
                <a:ln w="0"/>
                <a:solidFill>
                  <a:schemeClr val="accent1"/>
                </a:solidFill>
                <a:effectLst>
                  <a:outerShdw blurRad="38100" dist="25400" dir="5400000" algn="ctr" rotWithShape="0">
                    <a:srgbClr val="6E747A">
                      <a:alpha val="43000"/>
                    </a:srgbClr>
                  </a:outerShdw>
                </a:effectLst>
              </a:rPr>
              <a:t>Mediawijsheid op </a:t>
            </a:r>
            <a:r>
              <a:rPr lang="nl-NL" sz="5400" dirty="0" smtClean="0">
                <a:ln w="0"/>
                <a:solidFill>
                  <a:schemeClr val="accent1"/>
                </a:solidFill>
                <a:effectLst>
                  <a:outerShdw blurRad="38100" dist="25400" dir="5400000" algn="ctr" rotWithShape="0">
                    <a:srgbClr val="6E747A">
                      <a:alpha val="43000"/>
                    </a:srgbClr>
                  </a:outerShdw>
                </a:effectLst>
              </a:rPr>
              <a:t>school</a:t>
            </a:r>
            <a:endParaRPr lang="nl-NL" sz="5400" dirty="0">
              <a:ln w="0"/>
              <a:solidFill>
                <a:schemeClr val="accent1"/>
              </a:solidFill>
              <a:effectLst>
                <a:outerShdw blurRad="38100" dist="25400" dir="5400000" algn="ctr" rotWithShape="0">
                  <a:srgbClr val="6E747A">
                    <a:alpha val="43000"/>
                  </a:srgbClr>
                </a:outerShdw>
              </a:effectLst>
            </a:endParaRPr>
          </a:p>
        </p:txBody>
      </p:sp>
      <p:sp>
        <p:nvSpPr>
          <p:cNvPr id="3" name="Ondertitel 2"/>
          <p:cNvSpPr>
            <a:spLocks noGrp="1"/>
          </p:cNvSpPr>
          <p:nvPr>
            <p:ph type="subTitle" idx="1"/>
          </p:nvPr>
        </p:nvSpPr>
        <p:spPr>
          <a:xfrm>
            <a:off x="972716" y="1581878"/>
            <a:ext cx="7198568" cy="2609486"/>
          </a:xfrm>
        </p:spPr>
        <p:txBody>
          <a:bodyPr>
            <a:normAutofit fontScale="55000" lnSpcReduction="20000"/>
          </a:bodyPr>
          <a:lstStyle/>
          <a:p>
            <a:r>
              <a:rPr lang="nl-NL" dirty="0" smtClean="0"/>
              <a:t>Door </a:t>
            </a:r>
            <a:r>
              <a:rPr lang="nl-NL" dirty="0"/>
              <a:t>op school lessen te geven met gebruik van bijvoorbeeld internet kunnen kinderen de les interessanter vinden en ook leuker. Ze houden hun aandacht er meer bij en leren weer nieuwe dingen. Je kan ook meer zintuigen in je leerprocesgebruiken. Dat kan je bijvoorbeeld doen door didactiek te gebruiken in je lessen. Omdat op sociaal media vaak veel gebeurd is het handig om de kinderen er informatie over te geven. Sociaal media is namelijk niet altijd even veilig als mensen denken. Er word gepest, je kan de verkeerde mensen leren kennen ook kan je in aanraking komen met gestoorde mensen. Kinderen willen graag dingen ontdekken en laten zich ook snel beïnvloeden door bijvoorbeeld een peergroep. </a:t>
            </a:r>
            <a:endParaRPr lang="nl-NL" dirty="0"/>
          </a:p>
        </p:txBody>
      </p:sp>
      <p:sp>
        <p:nvSpPr>
          <p:cNvPr id="5" name="Rechthoek 4"/>
          <p:cNvSpPr/>
          <p:nvPr/>
        </p:nvSpPr>
        <p:spPr>
          <a:xfrm>
            <a:off x="38493" y="4365104"/>
            <a:ext cx="3672408" cy="2308324"/>
          </a:xfrm>
          <a:prstGeom prst="rect">
            <a:avLst/>
          </a:prstGeom>
        </p:spPr>
        <p:txBody>
          <a:bodyPr wrap="square">
            <a:spAutoFit/>
          </a:bodyPr>
          <a:lstStyle/>
          <a:p>
            <a:pPr lvl="0" algn="ctr">
              <a:spcBef>
                <a:spcPct val="20000"/>
              </a:spcBef>
            </a:pPr>
            <a:r>
              <a:rPr lang="nl-NL" dirty="0">
                <a:solidFill>
                  <a:prstClr val="black">
                    <a:tint val="75000"/>
                  </a:prstClr>
                </a:solidFill>
              </a:rPr>
              <a:t>Naarmate je ouder word raak je minder snel beïnvloed en blijf je jezelf. Door de nieuwsgierigheid van kinderen kunnen ze dus in problemen raken. In de ontwikkeling fasen van de kinderen kun je nog niet de gevolgen van de ontwikkeling inzien</a:t>
            </a:r>
            <a:r>
              <a:rPr lang="nl-NL" dirty="0" smtClean="0">
                <a:solidFill>
                  <a:prstClr val="black">
                    <a:tint val="75000"/>
                  </a:prstClr>
                </a:solidFill>
              </a:rPr>
              <a:t>.</a:t>
            </a:r>
            <a:endParaRPr lang="nl-NL" dirty="0">
              <a:solidFill>
                <a:prstClr val="black">
                  <a:tint val="75000"/>
                </a:prstClr>
              </a:solidFill>
            </a:endParaRPr>
          </a:p>
        </p:txBody>
      </p:sp>
    </p:spTree>
    <p:extLst>
      <p:ext uri="{BB962C8B-B14F-4D97-AF65-F5344CB8AC3E}">
        <p14:creationId xmlns:p14="http://schemas.microsoft.com/office/powerpoint/2010/main" val="31490424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F47E37F-D897-4DE3-9016-4AC3E9D9AD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Geanimeerde foto en bijschrift worden het beeld in 'geveegd'</Template>
  <TotalTime>0</TotalTime>
  <Words>432</Words>
  <Application>Microsoft Office PowerPoint</Application>
  <PresentationFormat>Diavoorstelling (4:3)</PresentationFormat>
  <Paragraphs>18</Paragraphs>
  <Slides>6</Slides>
  <Notes>1</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6</vt:i4>
      </vt:variant>
    </vt:vector>
  </HeadingPairs>
  <TitlesOfParts>
    <vt:vector size="9" baseType="lpstr">
      <vt:lpstr>Arial</vt:lpstr>
      <vt:lpstr>Calibri</vt:lpstr>
      <vt:lpstr>Kantoorthema</vt:lpstr>
      <vt:lpstr>PowerPoint-presentatie</vt:lpstr>
      <vt:lpstr>Inhoud</vt:lpstr>
      <vt:lpstr>Wat is mediawijsheid?</vt:lpstr>
      <vt:lpstr>Voordelen van mediawijsheid</vt:lpstr>
      <vt:lpstr>Nadelen van mediawijsheid</vt:lpstr>
      <vt:lpstr>Mediawijsheid op school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2016-05-12T22:10:53Z</dcterms:created>
  <dcterms:modified xsi:type="dcterms:W3CDTF">2016-06-11T16:11:13Z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TC018814289991</vt:lpwstr>
  </property>
</Properties>
</file>